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"/>
  </p:notesMasterIdLst>
  <p:sldIdLst>
    <p:sldId id="259" r:id="rId2"/>
  </p:sldIdLst>
  <p:sldSz cx="7775575" cy="10907713"/>
  <p:notesSz cx="6807200" cy="99393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FAF"/>
    <a:srgbClr val="93FE32"/>
    <a:srgbClr val="0000FF"/>
    <a:srgbClr val="FF5050"/>
    <a:srgbClr val="EA6B14"/>
    <a:srgbClr val="2C451B"/>
    <a:srgbClr val="FF3B3B"/>
    <a:srgbClr val="EB701D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9" autoAdjust="0"/>
    <p:restoredTop sz="50634" autoAdjust="0"/>
  </p:normalViewPr>
  <p:slideViewPr>
    <p:cSldViewPr snapToGrid="0">
      <p:cViewPr varScale="1">
        <p:scale>
          <a:sx n="49" d="100"/>
          <a:sy n="49" d="100"/>
        </p:scale>
        <p:origin x="2928" y="62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9786" cy="498693"/>
          </a:xfrm>
          <a:prstGeom prst="rect">
            <a:avLst/>
          </a:prstGeom>
        </p:spPr>
        <p:txBody>
          <a:bodyPr vert="horz" lIns="91561" tIns="45780" rIns="91561" bIns="4578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1" y="1"/>
            <a:ext cx="2949786" cy="498693"/>
          </a:xfrm>
          <a:prstGeom prst="rect">
            <a:avLst/>
          </a:prstGeom>
        </p:spPr>
        <p:txBody>
          <a:bodyPr vert="horz" lIns="91561" tIns="45780" rIns="91561" bIns="45780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1241425"/>
            <a:ext cx="23907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1" tIns="45780" rIns="91561" bIns="4578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8"/>
            <a:ext cx="5445760" cy="3913614"/>
          </a:xfrm>
          <a:prstGeom prst="rect">
            <a:avLst/>
          </a:prstGeom>
        </p:spPr>
        <p:txBody>
          <a:bodyPr vert="horz" lIns="91561" tIns="45780" rIns="91561" bIns="4578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440649"/>
            <a:ext cx="2949786" cy="498692"/>
          </a:xfrm>
          <a:prstGeom prst="rect">
            <a:avLst/>
          </a:prstGeom>
        </p:spPr>
        <p:txBody>
          <a:bodyPr vert="horz" lIns="91561" tIns="45780" rIns="91561" bIns="4578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1" y="9440649"/>
            <a:ext cx="2949786" cy="498692"/>
          </a:xfrm>
          <a:prstGeom prst="rect">
            <a:avLst/>
          </a:prstGeom>
        </p:spPr>
        <p:txBody>
          <a:bodyPr vert="horz" lIns="91561" tIns="45780" rIns="91561" bIns="45780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7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7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7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8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4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1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6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9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0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E2634B28-A06B-480D-A4E9-6C55C90ABF2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5318" y="10460956"/>
            <a:ext cx="7775574" cy="387239"/>
          </a:xfrm>
          <a:prstGeom prst="rect">
            <a:avLst/>
          </a:prstGeom>
        </p:spPr>
      </p:pic>
      <p:pic>
        <p:nvPicPr>
          <p:cNvPr id="1026" name="Picture 2" descr="\\SERVER\mac-share\塚本\アスクルばらしたpng\P11 の色違い\11_b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538"/>
          <a:stretch/>
        </p:blipFill>
        <p:spPr bwMode="auto">
          <a:xfrm>
            <a:off x="0" y="-7026"/>
            <a:ext cx="7775575" cy="356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569B4F6-5714-463F-BC6F-A7055394B7BA}"/>
              </a:ext>
            </a:extLst>
          </p:cNvPr>
          <p:cNvSpPr txBox="1"/>
          <p:nvPr/>
        </p:nvSpPr>
        <p:spPr>
          <a:xfrm>
            <a:off x="187585" y="10527282"/>
            <a:ext cx="6488516" cy="6155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267462">
              <a:defRPr/>
            </a:pPr>
            <a:r>
              <a:rPr lang="ja-JP" altLang="en-US" sz="675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  </a:t>
            </a:r>
            <a:r>
              <a:rPr lang="ja-JP" altLang="en-US" sz="800" dirty="0">
                <a:latin typeface="+mn-ea"/>
              </a:rPr>
              <a:t>　</a:t>
            </a:r>
            <a:r>
              <a:rPr lang="ja-JP" altLang="en-US" sz="1400" b="1" dirty="0">
                <a:latin typeface="+mn-ea"/>
              </a:rPr>
              <a:t>　主 　催：滋賀県産科婦人科医会・滋賀県・滋賀医科大学</a:t>
            </a:r>
            <a:endParaRPr lang="en-US" altLang="ja-JP" sz="1400" dirty="0">
              <a:solidFill>
                <a:srgbClr val="FF0000"/>
              </a:solidFill>
              <a:latin typeface="+mn-ea"/>
            </a:endParaRPr>
          </a:p>
          <a:p>
            <a:pPr defTabSz="267462">
              <a:defRPr/>
            </a:pPr>
            <a:endParaRPr lang="ja-JP" altLang="en-US" sz="2000" b="1" dirty="0">
              <a:latin typeface="+mn-ea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638175" y="59519"/>
            <a:ext cx="6337549" cy="12503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1001736" y="105253"/>
            <a:ext cx="576146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500" b="1" dirty="0"/>
              <a:t>第</a:t>
            </a:r>
            <a:r>
              <a:rPr lang="en-US" altLang="ja-JP" sz="2500" b="1"/>
              <a:t>24</a:t>
            </a:r>
            <a:r>
              <a:rPr lang="ja-JP" altLang="en-US" sz="2500" b="1"/>
              <a:t>回 </a:t>
            </a:r>
            <a:r>
              <a:rPr lang="ja-JP" altLang="en-US" sz="2500" b="1" dirty="0"/>
              <a:t>妊産婦メンタルヘルスケア研修会</a:t>
            </a:r>
            <a:endParaRPr lang="en-US" altLang="ja-JP" sz="2500" b="1" dirty="0"/>
          </a:p>
          <a:p>
            <a:pPr algn="ctr"/>
            <a:r>
              <a:rPr lang="ja-JP" altLang="en-US" sz="2500" b="1" dirty="0"/>
              <a:t>～母と子のメンタルヘルスケア研修会～</a:t>
            </a:r>
            <a:endParaRPr lang="en-US" altLang="ja-JP" sz="2500" b="1" dirty="0"/>
          </a:p>
          <a:p>
            <a:pPr algn="ctr"/>
            <a:r>
              <a:rPr lang="ja-JP" altLang="en-US" sz="2500" b="1" dirty="0"/>
              <a:t>入門編・基礎編プログラム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1740" y="1623101"/>
            <a:ext cx="2215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/>
              <a:t>2027</a:t>
            </a:r>
            <a:r>
              <a:rPr kumimoji="1" lang="ja-JP" altLang="en-US" sz="1800" b="1" dirty="0"/>
              <a:t>年</a:t>
            </a:r>
            <a:r>
              <a:rPr lang="en-US" altLang="ja-JP" sz="1800" b="1" dirty="0"/>
              <a:t>2</a:t>
            </a:r>
            <a:r>
              <a:rPr kumimoji="1" lang="ja-JP" altLang="en-US" sz="1800" b="1" dirty="0"/>
              <a:t>月</a:t>
            </a:r>
            <a:r>
              <a:rPr kumimoji="1" lang="en-US" altLang="ja-JP" sz="1800" b="1" dirty="0"/>
              <a:t>21</a:t>
            </a:r>
            <a:r>
              <a:rPr kumimoji="1" lang="ja-JP" altLang="en-US" sz="1800" b="1" dirty="0"/>
              <a:t>日（日）</a:t>
            </a:r>
            <a:r>
              <a:rPr kumimoji="1" lang="en-US" altLang="ja-JP" sz="1800" b="1" dirty="0"/>
              <a:t>9</a:t>
            </a:r>
            <a:r>
              <a:rPr kumimoji="1" lang="ja-JP" altLang="en-US" sz="1800" b="1" dirty="0"/>
              <a:t>：</a:t>
            </a:r>
            <a:r>
              <a:rPr kumimoji="1" lang="en-US" altLang="ja-JP" sz="1800" b="1" dirty="0"/>
              <a:t>00</a:t>
            </a:r>
            <a:r>
              <a:rPr kumimoji="1" lang="ja-JP" altLang="en-US" sz="1800" b="1" dirty="0"/>
              <a:t>～</a:t>
            </a:r>
            <a:r>
              <a:rPr kumimoji="1" lang="en-US" altLang="ja-JP" sz="1800" b="1" dirty="0"/>
              <a:t>1</a:t>
            </a:r>
            <a:r>
              <a:rPr lang="en-US" altLang="ja-JP" sz="1800" b="1" dirty="0"/>
              <a:t>6</a:t>
            </a:r>
            <a:r>
              <a:rPr kumimoji="1" lang="ja-JP" altLang="en-US" sz="1800" b="1" dirty="0"/>
              <a:t>：</a:t>
            </a:r>
            <a:r>
              <a:rPr kumimoji="1" lang="en-US" altLang="ja-JP" sz="1800" b="1" dirty="0"/>
              <a:t>45</a:t>
            </a:r>
            <a:r>
              <a:rPr kumimoji="1" lang="ja-JP" altLang="en-US" sz="1800" b="1" dirty="0"/>
              <a:t>　</a:t>
            </a:r>
            <a:endParaRPr kumimoji="1" lang="en-US" altLang="ja-JP" sz="1800" b="1" dirty="0"/>
          </a:p>
          <a:p>
            <a:r>
              <a:rPr kumimoji="1" lang="ja-JP" altLang="en-US" sz="1600" b="1" dirty="0"/>
              <a:t>（受付</a:t>
            </a:r>
            <a:r>
              <a:rPr kumimoji="1" lang="en-US" altLang="ja-JP" sz="1600" b="1" dirty="0"/>
              <a:t>8</a:t>
            </a:r>
            <a:r>
              <a:rPr kumimoji="1" lang="ja-JP" altLang="en-US" sz="1600" b="1" dirty="0"/>
              <a:t>：</a:t>
            </a:r>
            <a:r>
              <a:rPr kumimoji="1" lang="en-US" altLang="ja-JP" sz="1600" b="1" dirty="0"/>
              <a:t>30</a:t>
            </a:r>
            <a:r>
              <a:rPr kumimoji="1" lang="ja-JP" altLang="en-US" sz="1600" b="1" dirty="0"/>
              <a:t>～）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743335" y="1697559"/>
            <a:ext cx="466853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b="1" dirty="0"/>
              <a:t>医療研修施設ニプロ</a:t>
            </a:r>
            <a:r>
              <a:rPr lang="en-US" altLang="ja-JP" sz="1800" b="1" dirty="0" err="1"/>
              <a:t>iMEP</a:t>
            </a:r>
            <a:r>
              <a:rPr lang="ja-JP" altLang="en-US" sz="1800" b="1" dirty="0"/>
              <a:t>（３階ニプロホール）</a:t>
            </a:r>
            <a:endParaRPr lang="en-US" altLang="ja-JP" sz="1800" b="1" dirty="0"/>
          </a:p>
          <a:p>
            <a:r>
              <a:rPr lang="ja-JP" altLang="en-US" sz="1600" dirty="0"/>
              <a:t>　　　　 </a:t>
            </a:r>
            <a:r>
              <a:rPr lang="ja-JP" altLang="en-US" sz="1200" dirty="0"/>
              <a:t>ご来場の際には 公共交通機関をご利用ください。</a:t>
            </a:r>
            <a:endParaRPr lang="en-US" altLang="ja-JP" sz="1200" dirty="0"/>
          </a:p>
          <a:p>
            <a:r>
              <a:rPr lang="ja-JP" altLang="en-US" sz="1200" dirty="0"/>
              <a:t>　   　　  　お車の方は近隣のコインパーキングをご利用ください。</a:t>
            </a:r>
            <a:endParaRPr lang="en-US" altLang="ja-JP" sz="1200" dirty="0"/>
          </a:p>
          <a:p>
            <a:r>
              <a:rPr lang="ja-JP" altLang="en-US" sz="1200" dirty="0"/>
              <a:t>　　   　     </a:t>
            </a:r>
            <a:r>
              <a:rPr lang="en-US" altLang="ja-JP" sz="1200" dirty="0"/>
              <a:t>※</a:t>
            </a:r>
            <a:r>
              <a:rPr lang="ja-JP" altLang="en-US" sz="1200" dirty="0"/>
              <a:t>提携駐車場はございません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941C90A-7A27-4783-AA4F-BB6C30347E6F}"/>
              </a:ext>
            </a:extLst>
          </p:cNvPr>
          <p:cNvSpPr/>
          <p:nvPr/>
        </p:nvSpPr>
        <p:spPr>
          <a:xfrm>
            <a:off x="251740" y="2751539"/>
            <a:ext cx="70403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/>
              <a:t>メンタルヘルスケア・医療の関係者</a:t>
            </a:r>
            <a:r>
              <a:rPr lang="ja-JP" altLang="en-US" sz="1600" b="1" dirty="0">
                <a:solidFill>
                  <a:srgbClr val="FF0000"/>
                </a:solidFill>
              </a:rPr>
              <a:t>（但し、滋賀県内に勤務の方に限ります）</a:t>
            </a:r>
            <a:endParaRPr lang="en-US" altLang="ja-JP" sz="1600" b="1" dirty="0">
              <a:solidFill>
                <a:srgbClr val="FF0000"/>
              </a:solidFill>
            </a:endParaRPr>
          </a:p>
          <a:p>
            <a:r>
              <a:rPr lang="ja-JP" altLang="en-US" sz="1600" b="1" dirty="0">
                <a:solidFill>
                  <a:srgbClr val="0000FF"/>
                </a:solidFill>
              </a:rPr>
              <a:t>母と子のメンタルヘルスケア（</a:t>
            </a:r>
            <a:r>
              <a:rPr lang="en-US" altLang="ja-JP" sz="1600" b="1" dirty="0">
                <a:solidFill>
                  <a:srgbClr val="0000FF"/>
                </a:solidFill>
              </a:rPr>
              <a:t>MCMC</a:t>
            </a:r>
            <a:r>
              <a:rPr lang="ja-JP" altLang="en-US" sz="1600" b="1" dirty="0">
                <a:solidFill>
                  <a:srgbClr val="0000FF"/>
                </a:solidFill>
              </a:rPr>
              <a:t>サイト）に登録頂いている方は、講演と講習のすべてに参加していただけますと</a:t>
            </a:r>
            <a:r>
              <a:rPr lang="en-US" altLang="ja-JP" sz="1600" b="1" dirty="0">
                <a:solidFill>
                  <a:srgbClr val="0000FF"/>
                </a:solidFill>
              </a:rPr>
              <a:t>【</a:t>
            </a:r>
            <a:r>
              <a:rPr lang="ja-JP" altLang="en-US" sz="1600" b="1" dirty="0">
                <a:solidFill>
                  <a:srgbClr val="0000FF"/>
                </a:solidFill>
              </a:rPr>
              <a:t>受講修了証</a:t>
            </a:r>
            <a:r>
              <a:rPr lang="en-US" altLang="ja-JP" sz="1600" b="1" dirty="0">
                <a:solidFill>
                  <a:srgbClr val="0000FF"/>
                </a:solidFill>
              </a:rPr>
              <a:t>】</a:t>
            </a:r>
            <a:r>
              <a:rPr lang="ja-JP" altLang="en-US" sz="1600" b="1" dirty="0">
                <a:solidFill>
                  <a:srgbClr val="0000FF"/>
                </a:solidFill>
              </a:rPr>
              <a:t>が発行されます。　</a:t>
            </a:r>
            <a:r>
              <a:rPr lang="ja-JP" altLang="en-US" sz="1400" dirty="0">
                <a:solidFill>
                  <a:srgbClr val="0000FF"/>
                </a:solidFill>
                <a:latin typeface="+mn-ea"/>
              </a:rPr>
              <a:t>　　　</a:t>
            </a:r>
          </a:p>
          <a:p>
            <a:r>
              <a:rPr lang="ja-JP" altLang="en-US" sz="1800" dirty="0">
                <a:latin typeface="+mn-ea"/>
              </a:rPr>
              <a:t>　　</a:t>
            </a:r>
            <a:r>
              <a:rPr lang="ja-JP" altLang="en-US" sz="1400" dirty="0">
                <a:latin typeface="+mn-ea"/>
              </a:rPr>
              <a:t>　　　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A2A8F92-1C23-414C-92E7-309EB3B297EA}"/>
              </a:ext>
            </a:extLst>
          </p:cNvPr>
          <p:cNvSpPr/>
          <p:nvPr/>
        </p:nvSpPr>
        <p:spPr>
          <a:xfrm>
            <a:off x="251740" y="1396306"/>
            <a:ext cx="847734" cy="241429"/>
          </a:xfrm>
          <a:prstGeom prst="roundRect">
            <a:avLst/>
          </a:prstGeom>
          <a:solidFill>
            <a:srgbClr val="EA6B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b="1" dirty="0"/>
              <a:t>日　時</a:t>
            </a:r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D51ABE23-A554-4EA8-ACF6-19CAECEB4021}"/>
              </a:ext>
            </a:extLst>
          </p:cNvPr>
          <p:cNvSpPr/>
          <p:nvPr/>
        </p:nvSpPr>
        <p:spPr>
          <a:xfrm>
            <a:off x="2747676" y="1386542"/>
            <a:ext cx="847734" cy="241429"/>
          </a:xfrm>
          <a:prstGeom prst="roundRect">
            <a:avLst/>
          </a:prstGeom>
          <a:solidFill>
            <a:srgbClr val="EA6B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b="1" dirty="0"/>
              <a:t>場　所</a:t>
            </a:r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C8BF11CC-7A62-40DA-9821-6FA3DE6B3311}"/>
              </a:ext>
            </a:extLst>
          </p:cNvPr>
          <p:cNvSpPr/>
          <p:nvPr/>
        </p:nvSpPr>
        <p:spPr>
          <a:xfrm>
            <a:off x="251740" y="2536205"/>
            <a:ext cx="929360" cy="249823"/>
          </a:xfrm>
          <a:prstGeom prst="roundRect">
            <a:avLst/>
          </a:prstGeom>
          <a:solidFill>
            <a:srgbClr val="EA6B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b="1" dirty="0"/>
              <a:t>対象者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3F9D8C1-8B16-EA7D-884B-2D427EC1FC4C}"/>
              </a:ext>
            </a:extLst>
          </p:cNvPr>
          <p:cNvSpPr/>
          <p:nvPr/>
        </p:nvSpPr>
        <p:spPr>
          <a:xfrm>
            <a:off x="250124" y="3586802"/>
            <a:ext cx="7264689" cy="6714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800" b="1" dirty="0">
                <a:solidFill>
                  <a:schemeClr val="tx1"/>
                </a:solidFill>
              </a:rPr>
              <a:t>開会挨拶　　　　　　滋賀県産科婦人科医会会長　野村　哲哉　先生</a:t>
            </a:r>
            <a:endParaRPr lang="en-US" altLang="ja-JP" sz="1800" b="1" dirty="0">
              <a:solidFill>
                <a:schemeClr val="tx1"/>
              </a:solidFill>
            </a:endParaRPr>
          </a:p>
          <a:p>
            <a:r>
              <a:rPr lang="ja-JP" altLang="en-US" sz="1800" b="1" dirty="0">
                <a:solidFill>
                  <a:srgbClr val="FF0000"/>
                </a:solidFill>
              </a:rPr>
              <a:t>－</a:t>
            </a:r>
            <a:r>
              <a:rPr kumimoji="1" lang="ja-JP" altLang="en-US" sz="1800" b="1" dirty="0">
                <a:solidFill>
                  <a:srgbClr val="FF0000"/>
                </a:solidFill>
              </a:rPr>
              <a:t>入門編－</a:t>
            </a:r>
            <a:endParaRPr kumimoji="1" lang="en-US" altLang="ja-JP" sz="1800" b="1" dirty="0">
              <a:solidFill>
                <a:srgbClr val="FF0000"/>
              </a:solidFill>
            </a:endParaRPr>
          </a:p>
          <a:p>
            <a:r>
              <a:rPr kumimoji="1" lang="ja-JP" altLang="en-US" sz="1800" b="1" dirty="0">
                <a:solidFill>
                  <a:schemeClr val="tx1"/>
                </a:solidFill>
              </a:rPr>
              <a:t>　　</a:t>
            </a:r>
            <a:r>
              <a:rPr kumimoji="1" lang="ja-JP" altLang="en-US" sz="1800" b="1" dirty="0">
                <a:solidFill>
                  <a:schemeClr val="tx1"/>
                </a:solidFill>
                <a:highlight>
                  <a:srgbClr val="FFFF00"/>
                </a:highlight>
              </a:rPr>
              <a:t>講師　</a:t>
            </a:r>
            <a:endParaRPr kumimoji="1" lang="en-US" altLang="ja-JP" sz="1800" b="1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endParaRPr lang="en-US" altLang="ja-JP" sz="1800" b="1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kumimoji="1" lang="ja-JP" altLang="en-US" sz="1800" b="1" dirty="0">
                <a:solidFill>
                  <a:schemeClr val="tx1"/>
                </a:solidFill>
              </a:rPr>
              <a:t>　　 </a:t>
            </a:r>
            <a:r>
              <a:rPr kumimoji="1" lang="en-US" altLang="ja-JP" sz="1800" b="1" dirty="0">
                <a:solidFill>
                  <a:schemeClr val="tx1"/>
                </a:solidFill>
              </a:rPr>
              <a:t>9:00</a:t>
            </a:r>
            <a:r>
              <a:rPr kumimoji="1" lang="ja-JP" altLang="en-US" sz="1800" b="1" dirty="0">
                <a:solidFill>
                  <a:schemeClr val="tx1"/>
                </a:solidFill>
              </a:rPr>
              <a:t>～</a:t>
            </a:r>
            <a:r>
              <a:rPr kumimoji="1" lang="en-US" altLang="ja-JP" sz="1800" b="1" dirty="0">
                <a:solidFill>
                  <a:schemeClr val="tx1"/>
                </a:solidFill>
              </a:rPr>
              <a:t>10:00</a:t>
            </a:r>
            <a:r>
              <a:rPr kumimoji="1" lang="ja-JP" altLang="en-US" sz="1800" b="1" dirty="0">
                <a:solidFill>
                  <a:schemeClr val="tx1"/>
                </a:solidFill>
              </a:rPr>
              <a:t>　</a:t>
            </a:r>
            <a:r>
              <a:rPr kumimoji="1" lang="en-US" altLang="ja-JP" sz="1800" b="1" dirty="0">
                <a:solidFill>
                  <a:schemeClr val="tx1"/>
                </a:solidFill>
              </a:rPr>
              <a:t>60</a:t>
            </a:r>
            <a:r>
              <a:rPr kumimoji="1" lang="ja-JP" altLang="en-US" sz="1800" b="1" dirty="0">
                <a:solidFill>
                  <a:schemeClr val="tx1"/>
                </a:solidFill>
              </a:rPr>
              <a:t>分　３つの質問票の使い方</a:t>
            </a:r>
          </a:p>
          <a:p>
            <a:r>
              <a:rPr kumimoji="1" lang="ja-JP" altLang="en-US" sz="1800" b="1" dirty="0">
                <a:solidFill>
                  <a:schemeClr val="tx1"/>
                </a:solidFill>
              </a:rPr>
              <a:t>　　　　　　　　　　　　休憩　</a:t>
            </a:r>
            <a:r>
              <a:rPr kumimoji="1" lang="en-US" altLang="ja-JP" sz="1800" b="1" dirty="0">
                <a:solidFill>
                  <a:schemeClr val="tx1"/>
                </a:solidFill>
              </a:rPr>
              <a:t>10</a:t>
            </a:r>
            <a:r>
              <a:rPr kumimoji="1" lang="ja-JP" altLang="en-US" sz="1800" b="1" dirty="0">
                <a:solidFill>
                  <a:schemeClr val="tx1"/>
                </a:solidFill>
              </a:rPr>
              <a:t>分</a:t>
            </a:r>
          </a:p>
          <a:p>
            <a:r>
              <a:rPr kumimoji="1" lang="ja-JP" altLang="en-US" sz="1800" b="1" dirty="0">
                <a:solidFill>
                  <a:schemeClr val="tx1"/>
                </a:solidFill>
              </a:rPr>
              <a:t>　　</a:t>
            </a:r>
            <a:r>
              <a:rPr kumimoji="1" lang="en-US" altLang="ja-JP" sz="1800" b="1" dirty="0">
                <a:solidFill>
                  <a:schemeClr val="tx1"/>
                </a:solidFill>
              </a:rPr>
              <a:t>10:10</a:t>
            </a:r>
            <a:r>
              <a:rPr kumimoji="1" lang="ja-JP" altLang="en-US" sz="1800" b="1" dirty="0">
                <a:solidFill>
                  <a:schemeClr val="tx1"/>
                </a:solidFill>
              </a:rPr>
              <a:t>～</a:t>
            </a:r>
            <a:r>
              <a:rPr kumimoji="1" lang="en-US" altLang="ja-JP" sz="1800" b="1" dirty="0">
                <a:solidFill>
                  <a:schemeClr val="tx1"/>
                </a:solidFill>
              </a:rPr>
              <a:t>11:40</a:t>
            </a:r>
            <a:r>
              <a:rPr kumimoji="1" lang="ja-JP" altLang="en-US" sz="1800" b="1" dirty="0">
                <a:solidFill>
                  <a:schemeClr val="tx1"/>
                </a:solidFill>
              </a:rPr>
              <a:t>　</a:t>
            </a:r>
            <a:r>
              <a:rPr kumimoji="1" lang="en-US" altLang="ja-JP" sz="1800" b="1" dirty="0">
                <a:solidFill>
                  <a:schemeClr val="tx1"/>
                </a:solidFill>
              </a:rPr>
              <a:t>90</a:t>
            </a:r>
            <a:r>
              <a:rPr kumimoji="1" lang="ja-JP" altLang="en-US" sz="1800" b="1" dirty="0">
                <a:solidFill>
                  <a:schemeClr val="tx1"/>
                </a:solidFill>
              </a:rPr>
              <a:t>分　事例検討（グループワーク）</a:t>
            </a:r>
          </a:p>
          <a:p>
            <a:r>
              <a:rPr kumimoji="1" lang="ja-JP" altLang="en-US" sz="1800" b="1" dirty="0">
                <a:solidFill>
                  <a:schemeClr val="tx1"/>
                </a:solidFill>
              </a:rPr>
              <a:t>　　</a:t>
            </a:r>
            <a:r>
              <a:rPr kumimoji="1" lang="en-US" altLang="ja-JP" sz="1800" b="1" dirty="0">
                <a:solidFill>
                  <a:schemeClr val="tx1"/>
                </a:solidFill>
              </a:rPr>
              <a:t>11:40</a:t>
            </a:r>
            <a:r>
              <a:rPr kumimoji="1" lang="ja-JP" altLang="en-US" sz="1800" b="1" dirty="0">
                <a:solidFill>
                  <a:schemeClr val="tx1"/>
                </a:solidFill>
              </a:rPr>
              <a:t>～</a:t>
            </a:r>
            <a:r>
              <a:rPr kumimoji="1" lang="en-US" altLang="ja-JP" sz="1800" b="1" dirty="0">
                <a:solidFill>
                  <a:schemeClr val="tx1"/>
                </a:solidFill>
              </a:rPr>
              <a:t>12:00</a:t>
            </a:r>
            <a:r>
              <a:rPr kumimoji="1" lang="ja-JP" altLang="en-US" sz="1800" b="1" dirty="0">
                <a:solidFill>
                  <a:schemeClr val="tx1"/>
                </a:solidFill>
              </a:rPr>
              <a:t>　</a:t>
            </a:r>
            <a:r>
              <a:rPr kumimoji="1" lang="en-US" altLang="ja-JP" sz="1800" b="1" dirty="0">
                <a:solidFill>
                  <a:schemeClr val="tx1"/>
                </a:solidFill>
              </a:rPr>
              <a:t>20</a:t>
            </a:r>
            <a:r>
              <a:rPr kumimoji="1" lang="ja-JP" altLang="en-US" sz="1800" b="1" dirty="0">
                <a:solidFill>
                  <a:schemeClr val="tx1"/>
                </a:solidFill>
              </a:rPr>
              <a:t>分　質疑応答</a:t>
            </a:r>
            <a:endParaRPr kumimoji="1" lang="en-US" altLang="ja-JP" sz="1800" b="1" dirty="0">
              <a:solidFill>
                <a:schemeClr val="tx1"/>
              </a:solidFill>
            </a:endParaRPr>
          </a:p>
          <a:p>
            <a:r>
              <a:rPr kumimoji="1" lang="ja-JP" altLang="en-US" sz="1800" b="1" dirty="0">
                <a:solidFill>
                  <a:schemeClr val="tx1"/>
                </a:solidFill>
              </a:rPr>
              <a:t>　　　　　　　　　　　　休憩　</a:t>
            </a:r>
            <a:r>
              <a:rPr kumimoji="1" lang="en-US" altLang="ja-JP" sz="1800" b="1" dirty="0">
                <a:solidFill>
                  <a:schemeClr val="tx1"/>
                </a:solidFill>
              </a:rPr>
              <a:t>30</a:t>
            </a:r>
            <a:r>
              <a:rPr kumimoji="1" lang="ja-JP" altLang="en-US" sz="1800" b="1" dirty="0">
                <a:solidFill>
                  <a:schemeClr val="tx1"/>
                </a:solidFill>
              </a:rPr>
              <a:t>分（昼食）</a:t>
            </a:r>
          </a:p>
          <a:p>
            <a:r>
              <a:rPr lang="ja-JP" altLang="en-US" sz="1800" b="1" dirty="0">
                <a:solidFill>
                  <a:srgbClr val="FF0000"/>
                </a:solidFill>
              </a:rPr>
              <a:t>－</a:t>
            </a:r>
            <a:r>
              <a:rPr kumimoji="1" lang="ja-JP" altLang="en-US" sz="1800" b="1" dirty="0">
                <a:solidFill>
                  <a:srgbClr val="FF0000"/>
                </a:solidFill>
              </a:rPr>
              <a:t>入門編・基礎編 －　</a:t>
            </a:r>
          </a:p>
          <a:p>
            <a:r>
              <a:rPr kumimoji="1" lang="ja-JP" altLang="en-US" sz="1800" b="1" dirty="0">
                <a:solidFill>
                  <a:schemeClr val="tx1"/>
                </a:solidFill>
              </a:rPr>
              <a:t>　  </a:t>
            </a:r>
            <a:r>
              <a:rPr kumimoji="1" lang="en-US" altLang="ja-JP" sz="1800" b="1" dirty="0">
                <a:solidFill>
                  <a:schemeClr val="tx1"/>
                </a:solidFill>
              </a:rPr>
              <a:t>12:30</a:t>
            </a:r>
            <a:r>
              <a:rPr kumimoji="1" lang="ja-JP" altLang="en-US" sz="1800" b="1" dirty="0">
                <a:solidFill>
                  <a:schemeClr val="tx1"/>
                </a:solidFill>
              </a:rPr>
              <a:t>～</a:t>
            </a:r>
            <a:r>
              <a:rPr kumimoji="1" lang="en-US" altLang="ja-JP" sz="1800" b="1" dirty="0">
                <a:solidFill>
                  <a:schemeClr val="tx1"/>
                </a:solidFill>
              </a:rPr>
              <a:t>13:15</a:t>
            </a:r>
            <a:r>
              <a:rPr kumimoji="1" lang="ja-JP" altLang="en-US" sz="1800" b="1" dirty="0">
                <a:solidFill>
                  <a:schemeClr val="tx1"/>
                </a:solidFill>
              </a:rPr>
              <a:t>　</a:t>
            </a:r>
            <a:r>
              <a:rPr kumimoji="1" lang="en-US" altLang="ja-JP" sz="1800" b="1" dirty="0">
                <a:solidFill>
                  <a:schemeClr val="tx1"/>
                </a:solidFill>
              </a:rPr>
              <a:t>45</a:t>
            </a:r>
            <a:r>
              <a:rPr lang="ja-JP" altLang="en-US" sz="1800" b="1" dirty="0">
                <a:solidFill>
                  <a:schemeClr val="tx1"/>
                </a:solidFill>
              </a:rPr>
              <a:t>分　合同講演　「　　　　　について」　</a:t>
            </a:r>
            <a:endParaRPr lang="en-US" altLang="ja-JP" sz="1800" b="1" dirty="0">
              <a:solidFill>
                <a:schemeClr val="tx1"/>
              </a:solidFill>
            </a:endParaRPr>
          </a:p>
          <a:p>
            <a:r>
              <a:rPr kumimoji="1" lang="ja-JP" altLang="en-US" sz="1800" b="1" dirty="0">
                <a:solidFill>
                  <a:schemeClr val="tx1"/>
                </a:solidFill>
              </a:rPr>
              <a:t>　</a:t>
            </a:r>
            <a:r>
              <a:rPr lang="ja-JP" altLang="en-US" sz="1800" b="1" dirty="0">
                <a:solidFill>
                  <a:schemeClr val="tx1"/>
                </a:solidFill>
              </a:rPr>
              <a:t>  </a:t>
            </a:r>
            <a:r>
              <a:rPr kumimoji="1" lang="ja-JP" altLang="en-US" sz="1800" b="1">
                <a:solidFill>
                  <a:schemeClr val="tx1"/>
                </a:solidFill>
                <a:highlight>
                  <a:srgbClr val="FFFF00"/>
                </a:highlight>
              </a:rPr>
              <a:t>座長　</a:t>
            </a:r>
            <a:r>
              <a:rPr kumimoji="1" lang="ja-JP" altLang="en-US" sz="1800" b="1">
                <a:solidFill>
                  <a:schemeClr val="tx1"/>
                </a:solidFill>
              </a:rPr>
              <a:t>　　　　　　　　　　　</a:t>
            </a:r>
            <a:endParaRPr kumimoji="1" lang="ja-JP" altLang="en-US" sz="1800" b="1" dirty="0">
              <a:solidFill>
                <a:schemeClr val="tx1"/>
              </a:solidFill>
            </a:endParaRPr>
          </a:p>
          <a:p>
            <a:r>
              <a:rPr kumimoji="1" lang="ja-JP" altLang="en-US" sz="1800" b="1" dirty="0">
                <a:solidFill>
                  <a:schemeClr val="tx1"/>
                </a:solidFill>
              </a:rPr>
              <a:t>　  </a:t>
            </a:r>
            <a:r>
              <a:rPr kumimoji="1" lang="ja-JP" altLang="en-US" sz="1800" b="1" dirty="0">
                <a:solidFill>
                  <a:schemeClr val="tx1"/>
                </a:solidFill>
                <a:highlight>
                  <a:srgbClr val="FFFF00"/>
                </a:highlight>
              </a:rPr>
              <a:t>演者　</a:t>
            </a:r>
            <a:endParaRPr kumimoji="1" lang="en-US" altLang="ja-JP" sz="1800" b="1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endParaRPr lang="en-US" altLang="ja-JP" sz="1800" b="1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ja-JP" altLang="en-US" sz="1800" b="1" dirty="0">
                <a:solidFill>
                  <a:srgbClr val="FF0000"/>
                </a:solidFill>
              </a:rPr>
              <a:t>－</a:t>
            </a:r>
            <a:r>
              <a:rPr kumimoji="1" lang="ja-JP" altLang="en-US" sz="1800" b="1" dirty="0">
                <a:solidFill>
                  <a:srgbClr val="FF0000"/>
                </a:solidFill>
              </a:rPr>
              <a:t>基礎編－</a:t>
            </a:r>
            <a:endParaRPr kumimoji="1" lang="en-US" altLang="ja-JP" sz="1800" b="1" dirty="0">
              <a:solidFill>
                <a:srgbClr val="FF0000"/>
              </a:solidFill>
            </a:endParaRPr>
          </a:p>
          <a:p>
            <a:r>
              <a:rPr kumimoji="1" lang="ja-JP" altLang="en-US" sz="1800" b="1" dirty="0">
                <a:solidFill>
                  <a:schemeClr val="tx1"/>
                </a:solidFill>
              </a:rPr>
              <a:t>　　</a:t>
            </a:r>
            <a:r>
              <a:rPr kumimoji="1" lang="ja-JP" altLang="en-US" sz="1800" b="1" dirty="0">
                <a:solidFill>
                  <a:schemeClr val="tx1"/>
                </a:solidFill>
                <a:highlight>
                  <a:srgbClr val="FFFF00"/>
                </a:highlight>
              </a:rPr>
              <a:t>講師　</a:t>
            </a:r>
            <a:endParaRPr kumimoji="1" lang="en-US" altLang="ja-JP" sz="1800" b="1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endParaRPr lang="en-US" altLang="ja-JP" sz="1800" b="1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kumimoji="1" lang="ja-JP" altLang="en-US" sz="1800" b="1" dirty="0">
                <a:solidFill>
                  <a:schemeClr val="tx1"/>
                </a:solidFill>
              </a:rPr>
              <a:t>　　</a:t>
            </a:r>
            <a:r>
              <a:rPr kumimoji="1" lang="en-US" altLang="ja-JP" sz="1800" b="1" dirty="0">
                <a:solidFill>
                  <a:schemeClr val="tx1"/>
                </a:solidFill>
              </a:rPr>
              <a:t>13:30</a:t>
            </a:r>
            <a:r>
              <a:rPr kumimoji="1" lang="ja-JP" altLang="en-US" sz="1800" b="1" dirty="0">
                <a:solidFill>
                  <a:schemeClr val="tx1"/>
                </a:solidFill>
              </a:rPr>
              <a:t>～</a:t>
            </a:r>
            <a:r>
              <a:rPr kumimoji="1" lang="en-US" altLang="ja-JP" sz="1800" b="1" dirty="0">
                <a:solidFill>
                  <a:schemeClr val="tx1"/>
                </a:solidFill>
              </a:rPr>
              <a:t>14:30</a:t>
            </a:r>
            <a:r>
              <a:rPr kumimoji="1" lang="ja-JP" altLang="en-US" sz="1800" b="1" dirty="0">
                <a:solidFill>
                  <a:schemeClr val="tx1"/>
                </a:solidFill>
              </a:rPr>
              <a:t>　</a:t>
            </a:r>
            <a:r>
              <a:rPr kumimoji="1" lang="en-US" altLang="ja-JP" sz="1800" b="1" dirty="0">
                <a:solidFill>
                  <a:schemeClr val="tx1"/>
                </a:solidFill>
              </a:rPr>
              <a:t>60</a:t>
            </a:r>
            <a:r>
              <a:rPr kumimoji="1" lang="ja-JP" altLang="en-US" sz="1800" b="1" dirty="0">
                <a:solidFill>
                  <a:schemeClr val="tx1"/>
                </a:solidFill>
              </a:rPr>
              <a:t>分　傾聴と共感のロールプレイ</a:t>
            </a:r>
          </a:p>
          <a:p>
            <a:r>
              <a:rPr kumimoji="1" lang="ja-JP" altLang="en-US" sz="1800" b="1" dirty="0">
                <a:solidFill>
                  <a:schemeClr val="tx1"/>
                </a:solidFill>
              </a:rPr>
              <a:t>　　　　　　　　　　　　　休憩　</a:t>
            </a:r>
            <a:r>
              <a:rPr kumimoji="1" lang="en-US" altLang="ja-JP" sz="1800" b="1" dirty="0">
                <a:solidFill>
                  <a:schemeClr val="tx1"/>
                </a:solidFill>
              </a:rPr>
              <a:t>10</a:t>
            </a:r>
            <a:r>
              <a:rPr kumimoji="1" lang="ja-JP" altLang="en-US" sz="1800" b="1" dirty="0">
                <a:solidFill>
                  <a:schemeClr val="tx1"/>
                </a:solidFill>
              </a:rPr>
              <a:t>分</a:t>
            </a:r>
          </a:p>
          <a:p>
            <a:r>
              <a:rPr kumimoji="1" lang="ja-JP" altLang="en-US" sz="1800" b="1" dirty="0">
                <a:solidFill>
                  <a:schemeClr val="tx1"/>
                </a:solidFill>
              </a:rPr>
              <a:t>　　</a:t>
            </a:r>
            <a:r>
              <a:rPr kumimoji="1" lang="en-US" altLang="ja-JP" sz="1800" b="1" dirty="0">
                <a:solidFill>
                  <a:schemeClr val="tx1"/>
                </a:solidFill>
              </a:rPr>
              <a:t>14:40</a:t>
            </a:r>
            <a:r>
              <a:rPr kumimoji="1" lang="ja-JP" altLang="en-US" sz="1800" b="1" dirty="0">
                <a:solidFill>
                  <a:schemeClr val="tx1"/>
                </a:solidFill>
              </a:rPr>
              <a:t>～</a:t>
            </a:r>
            <a:r>
              <a:rPr kumimoji="1" lang="en-US" altLang="ja-JP" sz="1800" b="1" dirty="0">
                <a:solidFill>
                  <a:schemeClr val="tx1"/>
                </a:solidFill>
              </a:rPr>
              <a:t>16:10</a:t>
            </a:r>
            <a:r>
              <a:rPr kumimoji="1" lang="ja-JP" altLang="en-US" sz="1800" b="1" dirty="0">
                <a:solidFill>
                  <a:schemeClr val="tx1"/>
                </a:solidFill>
              </a:rPr>
              <a:t>　</a:t>
            </a:r>
            <a:r>
              <a:rPr kumimoji="1" lang="en-US" altLang="ja-JP" sz="1800" b="1" dirty="0">
                <a:solidFill>
                  <a:schemeClr val="tx1"/>
                </a:solidFill>
              </a:rPr>
              <a:t>90</a:t>
            </a:r>
            <a:r>
              <a:rPr kumimoji="1" lang="ja-JP" altLang="en-US" sz="1800" b="1" dirty="0">
                <a:solidFill>
                  <a:schemeClr val="tx1"/>
                </a:solidFill>
              </a:rPr>
              <a:t>分　事例検討（グループワーク）</a:t>
            </a:r>
          </a:p>
          <a:p>
            <a:r>
              <a:rPr kumimoji="1" lang="ja-JP" altLang="en-US" sz="1800" b="1" dirty="0">
                <a:solidFill>
                  <a:schemeClr val="tx1"/>
                </a:solidFill>
              </a:rPr>
              <a:t>　　</a:t>
            </a:r>
            <a:r>
              <a:rPr kumimoji="1" lang="en-US" altLang="ja-JP" sz="1800" b="1" dirty="0">
                <a:solidFill>
                  <a:schemeClr val="tx1"/>
                </a:solidFill>
              </a:rPr>
              <a:t>16:10</a:t>
            </a:r>
            <a:r>
              <a:rPr kumimoji="1" lang="ja-JP" altLang="en-US" sz="1800" b="1" dirty="0">
                <a:solidFill>
                  <a:schemeClr val="tx1"/>
                </a:solidFill>
              </a:rPr>
              <a:t>～</a:t>
            </a:r>
            <a:r>
              <a:rPr kumimoji="1" lang="en-US" altLang="ja-JP" sz="1800" b="1" dirty="0">
                <a:solidFill>
                  <a:schemeClr val="tx1"/>
                </a:solidFill>
              </a:rPr>
              <a:t>16:30</a:t>
            </a:r>
            <a:r>
              <a:rPr kumimoji="1" lang="ja-JP" altLang="en-US" sz="1800" b="1" dirty="0">
                <a:solidFill>
                  <a:schemeClr val="tx1"/>
                </a:solidFill>
              </a:rPr>
              <a:t>　</a:t>
            </a:r>
            <a:r>
              <a:rPr kumimoji="1" lang="en-US" altLang="ja-JP" sz="1800" b="1" dirty="0">
                <a:solidFill>
                  <a:schemeClr val="tx1"/>
                </a:solidFill>
              </a:rPr>
              <a:t>20</a:t>
            </a:r>
            <a:r>
              <a:rPr kumimoji="1" lang="ja-JP" altLang="en-US" sz="1800" b="1" dirty="0">
                <a:solidFill>
                  <a:schemeClr val="tx1"/>
                </a:solidFill>
              </a:rPr>
              <a:t>分　参加者からの質問</a:t>
            </a:r>
          </a:p>
          <a:p>
            <a:r>
              <a:rPr kumimoji="1" lang="ja-JP" altLang="en-US" sz="1800" b="1" dirty="0">
                <a:solidFill>
                  <a:schemeClr val="tx1"/>
                </a:solidFill>
              </a:rPr>
              <a:t>　　</a:t>
            </a:r>
            <a:r>
              <a:rPr kumimoji="1" lang="en-US" altLang="ja-JP" sz="1800" b="1" dirty="0">
                <a:solidFill>
                  <a:schemeClr val="tx1"/>
                </a:solidFill>
              </a:rPr>
              <a:t>16:30</a:t>
            </a:r>
            <a:r>
              <a:rPr kumimoji="1" lang="ja-JP" altLang="en-US" sz="1800" b="1" dirty="0">
                <a:solidFill>
                  <a:schemeClr val="tx1"/>
                </a:solidFill>
              </a:rPr>
              <a:t>～</a:t>
            </a:r>
            <a:r>
              <a:rPr kumimoji="1" lang="en-US" altLang="ja-JP" sz="1800" b="1" dirty="0">
                <a:solidFill>
                  <a:schemeClr val="tx1"/>
                </a:solidFill>
              </a:rPr>
              <a:t>16:45</a:t>
            </a:r>
            <a:r>
              <a:rPr kumimoji="1" lang="ja-JP" altLang="en-US" sz="1800" b="1" dirty="0">
                <a:solidFill>
                  <a:schemeClr val="tx1"/>
                </a:solidFill>
              </a:rPr>
              <a:t>　</a:t>
            </a:r>
            <a:r>
              <a:rPr kumimoji="1" lang="en-US" altLang="ja-JP" sz="1800" b="1" dirty="0">
                <a:solidFill>
                  <a:schemeClr val="tx1"/>
                </a:solidFill>
              </a:rPr>
              <a:t>15</a:t>
            </a:r>
            <a:r>
              <a:rPr kumimoji="1" lang="ja-JP" altLang="en-US" sz="1800" b="1" dirty="0">
                <a:solidFill>
                  <a:schemeClr val="tx1"/>
                </a:solidFill>
              </a:rPr>
              <a:t>分　総括</a:t>
            </a:r>
            <a:endParaRPr lang="en-US" altLang="ja-JP" sz="1800" b="1" dirty="0">
              <a:solidFill>
                <a:schemeClr val="tx1"/>
              </a:solidFill>
            </a:endParaRPr>
          </a:p>
          <a:p>
            <a:endParaRPr kumimoji="1" lang="ja-JP" alt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86928"/>
      </p:ext>
    </p:extLst>
  </p:cSld>
  <p:clrMapOvr>
    <a:masterClrMapping/>
  </p:clrMapOvr>
</p:sld>
</file>

<file path=ppt/theme/theme1.xml><?xml version="1.0" encoding="utf-8"?>
<a:theme xmlns:a="http://schemas.openxmlformats.org/drawingml/2006/main" name="11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D14BBAA0-EBDA-4F80-B5E5-6A060B58EB30}" vid="{E91C9F3B-FA2D-4D28-9E30-9B6A997020B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</Template>
  <TotalTime>100</TotalTime>
  <Words>274</Words>
  <Application>Microsoft Office PowerPoint</Application>
  <PresentationFormat>ユーザー設定</PresentationFormat>
  <Paragraphs>38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11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Shigaikai</dc:creator>
  <cp:lastModifiedBy>産科婦人科医会 滋賀県</cp:lastModifiedBy>
  <cp:revision>23</cp:revision>
  <dcterms:created xsi:type="dcterms:W3CDTF">2013-07-04T11:22:33Z</dcterms:created>
  <dcterms:modified xsi:type="dcterms:W3CDTF">2026-05-26T00:49:26Z</dcterms:modified>
</cp:coreProperties>
</file>